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68" r:id="rId15"/>
    <p:sldId id="270" r:id="rId16"/>
    <p:sldId id="271" r:id="rId17"/>
    <p:sldId id="272"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047"/>
  </p:normalViewPr>
  <p:slideViewPr>
    <p:cSldViewPr snapToGrid="0" snapToObjects="1">
      <p:cViewPr varScale="1">
        <p:scale>
          <a:sx n="119" d="100"/>
          <a:sy n="119" d="100"/>
        </p:scale>
        <p:origin x="31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12/24/20</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99425-D7BA-8F4B-9AB5-6F859B90B89D}"/>
              </a:ext>
            </a:extLst>
          </p:cNvPr>
          <p:cNvSpPr>
            <a:spLocks noGrp="1"/>
          </p:cNvSpPr>
          <p:nvPr>
            <p:ph type="ctrTitle"/>
          </p:nvPr>
        </p:nvSpPr>
        <p:spPr>
          <a:xfrm>
            <a:off x="2589212" y="438374"/>
            <a:ext cx="8915399" cy="2262781"/>
          </a:xfrm>
        </p:spPr>
        <p:txBody>
          <a:bodyPr>
            <a:normAutofit fontScale="90000"/>
          </a:bodyPr>
          <a:lstStyle/>
          <a:p>
            <a:r>
              <a:rPr lang="en-VN" dirty="0">
                <a:latin typeface="Times" pitchFamily="2" charset="0"/>
              </a:rPr>
              <a:t>ĐỒ ÁN MÔN HỌC</a:t>
            </a:r>
            <a:br>
              <a:rPr lang="en-VN" dirty="0">
                <a:latin typeface="Times" pitchFamily="2" charset="0"/>
              </a:rPr>
            </a:br>
            <a:r>
              <a:rPr lang="en-VN" dirty="0">
                <a:latin typeface="Times" pitchFamily="2" charset="0"/>
              </a:rPr>
              <a:t>XỬ LÝ ẢNH VÀ ỨNG DỤNG</a:t>
            </a:r>
          </a:p>
        </p:txBody>
      </p:sp>
      <p:sp>
        <p:nvSpPr>
          <p:cNvPr id="3" name="Subtitle 2">
            <a:extLst>
              <a:ext uri="{FF2B5EF4-FFF2-40B4-BE49-F238E27FC236}">
                <a16:creationId xmlns:a16="http://schemas.microsoft.com/office/drawing/2014/main" id="{ADCE9CA3-9869-984D-9D33-856C4F66BD7F}"/>
              </a:ext>
            </a:extLst>
          </p:cNvPr>
          <p:cNvSpPr>
            <a:spLocks noGrp="1"/>
          </p:cNvSpPr>
          <p:nvPr>
            <p:ph type="subTitle" idx="1"/>
          </p:nvPr>
        </p:nvSpPr>
        <p:spPr>
          <a:xfrm>
            <a:off x="2589212" y="3303581"/>
            <a:ext cx="8915399" cy="1126283"/>
          </a:xfrm>
        </p:spPr>
        <p:txBody>
          <a:bodyPr/>
          <a:lstStyle/>
          <a:p>
            <a:r>
              <a:rPr lang="en-VN" dirty="0"/>
              <a:t>Sinh viên thực hiện: Trần Khánh Hà</a:t>
            </a:r>
          </a:p>
          <a:p>
            <a:r>
              <a:rPr lang="en-VN" dirty="0"/>
              <a:t>Mã số sinh viên: 16521503</a:t>
            </a:r>
          </a:p>
        </p:txBody>
      </p:sp>
    </p:spTree>
    <p:extLst>
      <p:ext uri="{BB962C8B-B14F-4D97-AF65-F5344CB8AC3E}">
        <p14:creationId xmlns:p14="http://schemas.microsoft.com/office/powerpoint/2010/main" val="20261575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E7334-6367-2747-AD05-BF25134BF1F5}"/>
              </a:ext>
            </a:extLst>
          </p:cNvPr>
          <p:cNvSpPr>
            <a:spLocks noGrp="1"/>
          </p:cNvSpPr>
          <p:nvPr>
            <p:ph type="title"/>
          </p:nvPr>
        </p:nvSpPr>
        <p:spPr/>
        <p:txBody>
          <a:bodyPr>
            <a:normAutofit fontScale="90000"/>
          </a:bodyPr>
          <a:lstStyle/>
          <a:p>
            <a:r>
              <a:rPr lang="vi-VN" dirty="0"/>
              <a:t>Layer Decomposition and Masking(Phân rã lớp và mặt nạ) </a:t>
            </a:r>
            <a:br>
              <a:rPr lang="vi-VN" dirty="0"/>
            </a:br>
            <a:endParaRPr lang="en-VN" dirty="0"/>
          </a:p>
        </p:txBody>
      </p:sp>
      <p:sp>
        <p:nvSpPr>
          <p:cNvPr id="3" name="Content Placeholder 2">
            <a:extLst>
              <a:ext uri="{FF2B5EF4-FFF2-40B4-BE49-F238E27FC236}">
                <a16:creationId xmlns:a16="http://schemas.microsoft.com/office/drawing/2014/main" id="{D6AD09BA-F406-A646-8EDE-EC2EB6079733}"/>
              </a:ext>
            </a:extLst>
          </p:cNvPr>
          <p:cNvSpPr>
            <a:spLocks noGrp="1"/>
          </p:cNvSpPr>
          <p:nvPr>
            <p:ph idx="1"/>
          </p:nvPr>
        </p:nvSpPr>
        <p:spPr/>
        <p:txBody>
          <a:bodyPr/>
          <a:lstStyle/>
          <a:p>
            <a:r>
              <a:rPr lang="vi-VN" dirty="0"/>
              <a:t>Hình ảnh bị phân rã thành các kênh màu (C) và độ sáng (L) </a:t>
            </a:r>
          </a:p>
          <a:p>
            <a:r>
              <a:rPr lang="vi-VN" dirty="0"/>
              <a:t>L = base + detail </a:t>
            </a:r>
          </a:p>
          <a:p>
            <a:r>
              <a:rPr lang="vi-VN" dirty="0"/>
              <a:t>Base đại diện cho cấu trúc khuôn mặt và kết cấu tổng thể, trong khi detail đại diện cho các chi tiết khác. </a:t>
            </a:r>
          </a:p>
          <a:p>
            <a:endParaRPr lang="en-VN" dirty="0"/>
          </a:p>
        </p:txBody>
      </p:sp>
    </p:spTree>
    <p:extLst>
      <p:ext uri="{BB962C8B-B14F-4D97-AF65-F5344CB8AC3E}">
        <p14:creationId xmlns:p14="http://schemas.microsoft.com/office/powerpoint/2010/main" val="27745550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10;&#10;Description automatically generated with medium confidence">
            <a:extLst>
              <a:ext uri="{FF2B5EF4-FFF2-40B4-BE49-F238E27FC236}">
                <a16:creationId xmlns:a16="http://schemas.microsoft.com/office/drawing/2014/main" id="{379A3EE0-1E0B-F446-ACBE-19E353BBD24B}"/>
              </a:ext>
            </a:extLst>
          </p:cNvPr>
          <p:cNvPicPr>
            <a:picLocks noGrp="1" noChangeAspect="1"/>
          </p:cNvPicPr>
          <p:nvPr>
            <p:ph idx="1"/>
          </p:nvPr>
        </p:nvPicPr>
        <p:blipFill>
          <a:blip r:embed="rId2"/>
          <a:stretch>
            <a:fillRect/>
          </a:stretch>
        </p:blipFill>
        <p:spPr>
          <a:xfrm>
            <a:off x="2628899" y="385763"/>
            <a:ext cx="9001125" cy="6100762"/>
          </a:xfrm>
        </p:spPr>
      </p:pic>
    </p:spTree>
    <p:extLst>
      <p:ext uri="{BB962C8B-B14F-4D97-AF65-F5344CB8AC3E}">
        <p14:creationId xmlns:p14="http://schemas.microsoft.com/office/powerpoint/2010/main" val="38766076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FC69E-7AD0-E843-8F56-44F4A0112C61}"/>
              </a:ext>
            </a:extLst>
          </p:cNvPr>
          <p:cNvSpPr>
            <a:spLocks noGrp="1"/>
          </p:cNvSpPr>
          <p:nvPr>
            <p:ph type="title"/>
          </p:nvPr>
        </p:nvSpPr>
        <p:spPr/>
        <p:txBody>
          <a:bodyPr>
            <a:normAutofit fontScale="90000"/>
          </a:bodyPr>
          <a:lstStyle/>
          <a:p>
            <a:r>
              <a:rPr lang="vi-VN" dirty="0"/>
              <a:t>Color and Detail Transfer(Chuyển màu và chi tiết) </a:t>
            </a:r>
            <a:br>
              <a:rPr lang="vi-VN" dirty="0"/>
            </a:br>
            <a:endParaRPr lang="en-VN" dirty="0"/>
          </a:p>
        </p:txBody>
      </p:sp>
      <p:sp>
        <p:nvSpPr>
          <p:cNvPr id="3" name="Content Placeholder 2">
            <a:extLst>
              <a:ext uri="{FF2B5EF4-FFF2-40B4-BE49-F238E27FC236}">
                <a16:creationId xmlns:a16="http://schemas.microsoft.com/office/drawing/2014/main" id="{0D764C10-EDB2-FD4E-8C0A-D43500B5B78E}"/>
              </a:ext>
            </a:extLst>
          </p:cNvPr>
          <p:cNvSpPr>
            <a:spLocks noGrp="1"/>
          </p:cNvSpPr>
          <p:nvPr>
            <p:ph idx="1"/>
          </p:nvPr>
        </p:nvSpPr>
        <p:spPr/>
        <p:txBody>
          <a:bodyPr/>
          <a:lstStyle/>
          <a:p>
            <a:r>
              <a:rPr lang="vi-VN" dirty="0"/>
              <a:t>Hệ số chuyển màu (alpha-blending=8 </a:t>
            </a:r>
          </a:p>
          <a:p>
            <a:r>
              <a:rPr lang="vi-VN" dirty="0"/>
              <a:t>Hệ số chi tiết da=0</a:t>
            </a:r>
          </a:p>
          <a:p>
            <a:r>
              <a:rPr lang="vi-VN" dirty="0"/>
              <a:t>Hệ số chi tiết da mục tiêu=1 </a:t>
            </a:r>
          </a:p>
          <a:p>
            <a:endParaRPr lang="en-VN" dirty="0"/>
          </a:p>
        </p:txBody>
      </p:sp>
    </p:spTree>
    <p:extLst>
      <p:ext uri="{BB962C8B-B14F-4D97-AF65-F5344CB8AC3E}">
        <p14:creationId xmlns:p14="http://schemas.microsoft.com/office/powerpoint/2010/main" val="40571315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indoor, posing, smiling&#10;&#10;Description automatically generated">
            <a:extLst>
              <a:ext uri="{FF2B5EF4-FFF2-40B4-BE49-F238E27FC236}">
                <a16:creationId xmlns:a16="http://schemas.microsoft.com/office/drawing/2014/main" id="{C69B80A7-B7F3-5E4D-AE62-73DBE9CCD212}"/>
              </a:ext>
            </a:extLst>
          </p:cNvPr>
          <p:cNvPicPr>
            <a:picLocks noGrp="1" noChangeAspect="1"/>
          </p:cNvPicPr>
          <p:nvPr>
            <p:ph idx="1"/>
          </p:nvPr>
        </p:nvPicPr>
        <p:blipFill>
          <a:blip r:embed="rId2"/>
          <a:stretch>
            <a:fillRect/>
          </a:stretch>
        </p:blipFill>
        <p:spPr>
          <a:xfrm>
            <a:off x="1918071" y="385763"/>
            <a:ext cx="9669092" cy="6129337"/>
          </a:xfrm>
        </p:spPr>
      </p:pic>
    </p:spTree>
    <p:extLst>
      <p:ext uri="{BB962C8B-B14F-4D97-AF65-F5344CB8AC3E}">
        <p14:creationId xmlns:p14="http://schemas.microsoft.com/office/powerpoint/2010/main" val="3035417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78E32-F9B3-3548-8DD4-E158E2C05431}"/>
              </a:ext>
            </a:extLst>
          </p:cNvPr>
          <p:cNvSpPr>
            <a:spLocks noGrp="1"/>
          </p:cNvSpPr>
          <p:nvPr>
            <p:ph type="title"/>
          </p:nvPr>
        </p:nvSpPr>
        <p:spPr/>
        <p:txBody>
          <a:bodyPr>
            <a:normAutofit fontScale="90000"/>
          </a:bodyPr>
          <a:lstStyle/>
          <a:p>
            <a:r>
              <a:rPr lang="vi-VN" dirty="0"/>
              <a:t>Lip makeup(đổi màu son môi)</a:t>
            </a:r>
            <a:br>
              <a:rPr lang="vi-VN" dirty="0"/>
            </a:br>
            <a:br>
              <a:rPr lang="vi-VN" dirty="0"/>
            </a:br>
            <a:endParaRPr lang="en-VN" dirty="0"/>
          </a:p>
        </p:txBody>
      </p:sp>
      <p:sp>
        <p:nvSpPr>
          <p:cNvPr id="3" name="Content Placeholder 2">
            <a:extLst>
              <a:ext uri="{FF2B5EF4-FFF2-40B4-BE49-F238E27FC236}">
                <a16:creationId xmlns:a16="http://schemas.microsoft.com/office/drawing/2014/main" id="{F7E2E047-B35E-9342-BD88-BF69F75D9B63}"/>
              </a:ext>
            </a:extLst>
          </p:cNvPr>
          <p:cNvSpPr>
            <a:spLocks noGrp="1"/>
          </p:cNvSpPr>
          <p:nvPr>
            <p:ph idx="1"/>
          </p:nvPr>
        </p:nvSpPr>
        <p:spPr>
          <a:xfrm>
            <a:off x="2592925" y="1540189"/>
            <a:ext cx="8915400" cy="3777622"/>
          </a:xfrm>
        </p:spPr>
        <p:txBody>
          <a:bodyPr/>
          <a:lstStyle/>
          <a:p>
            <a:r>
              <a:rPr lang="vi-VN" dirty="0"/>
              <a:t>Đầu tiên, ảnh đích (E) bị vênh và độ chói được ánh xạ lại để cân bằng nó với kênh độ chói của đối tượng Ảnh (I). </a:t>
            </a:r>
          </a:p>
          <a:p>
            <a:r>
              <a:rPr lang="vi-VN" dirty="0"/>
              <a:t>Giống như thuật toán chuyển màu được thực hiện trong lần gán trước, trận đấu cược được tìm thấy bằng cách sử dụng chức năng Gaussian trong khoảng cách và giá trị độ chói. </a:t>
            </a:r>
          </a:p>
          <a:p>
            <a:r>
              <a:rPr lang="vi-VN" dirty="0"/>
              <a:t>Random sampling: để giảm thời gian hoàn thành, các mẫu ngẫu nhiên được sử dụng thay vì khớp sẽ tất cả các pixel trong ảnh đích. Giá trị ngưỡng cũng được sử dụng để tìm một kết quả khớp chấp nhận được. Giảm ngưỡng cho kết quả nhanh hơn nhưng hơi không chính xác. </a:t>
            </a:r>
          </a:p>
          <a:p>
            <a:endParaRPr lang="en-VN" dirty="0"/>
          </a:p>
        </p:txBody>
      </p:sp>
    </p:spTree>
    <p:extLst>
      <p:ext uri="{BB962C8B-B14F-4D97-AF65-F5344CB8AC3E}">
        <p14:creationId xmlns:p14="http://schemas.microsoft.com/office/powerpoint/2010/main" val="20364747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person, posing, child&#10;&#10;Description automatically generated">
            <a:extLst>
              <a:ext uri="{FF2B5EF4-FFF2-40B4-BE49-F238E27FC236}">
                <a16:creationId xmlns:a16="http://schemas.microsoft.com/office/drawing/2014/main" id="{F0D91E06-B313-6E43-AECA-086E7EECB944}"/>
              </a:ext>
            </a:extLst>
          </p:cNvPr>
          <p:cNvPicPr>
            <a:picLocks noGrp="1" noChangeAspect="1"/>
          </p:cNvPicPr>
          <p:nvPr>
            <p:ph idx="1"/>
          </p:nvPr>
        </p:nvPicPr>
        <p:blipFill>
          <a:blip r:embed="rId2"/>
          <a:stretch>
            <a:fillRect/>
          </a:stretch>
        </p:blipFill>
        <p:spPr>
          <a:xfrm>
            <a:off x="2316180" y="442913"/>
            <a:ext cx="8699483" cy="5743575"/>
          </a:xfrm>
        </p:spPr>
      </p:pic>
    </p:spTree>
    <p:extLst>
      <p:ext uri="{BB962C8B-B14F-4D97-AF65-F5344CB8AC3E}">
        <p14:creationId xmlns:p14="http://schemas.microsoft.com/office/powerpoint/2010/main" val="28192856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2C2A9-207A-4947-803F-3F457003D12C}"/>
              </a:ext>
            </a:extLst>
          </p:cNvPr>
          <p:cNvSpPr>
            <a:spLocks noGrp="1"/>
          </p:cNvSpPr>
          <p:nvPr>
            <p:ph type="title"/>
          </p:nvPr>
        </p:nvSpPr>
        <p:spPr/>
        <p:txBody>
          <a:bodyPr/>
          <a:lstStyle/>
          <a:p>
            <a:r>
              <a:rPr lang="en-US" dirty="0"/>
              <a:t>Reducing sharp edges </a:t>
            </a:r>
            <a:br>
              <a:rPr lang="en-US" dirty="0"/>
            </a:br>
            <a:endParaRPr lang="en-VN" dirty="0"/>
          </a:p>
        </p:txBody>
      </p:sp>
      <p:sp>
        <p:nvSpPr>
          <p:cNvPr id="3" name="Content Placeholder 2">
            <a:extLst>
              <a:ext uri="{FF2B5EF4-FFF2-40B4-BE49-F238E27FC236}">
                <a16:creationId xmlns:a16="http://schemas.microsoft.com/office/drawing/2014/main" id="{D288A2AF-4C2C-DF49-B9AB-3D75687061B4}"/>
              </a:ext>
            </a:extLst>
          </p:cNvPr>
          <p:cNvSpPr>
            <a:spLocks noGrp="1"/>
          </p:cNvSpPr>
          <p:nvPr>
            <p:ph idx="1"/>
          </p:nvPr>
        </p:nvSpPr>
        <p:spPr>
          <a:xfrm>
            <a:off x="2589212" y="1404938"/>
            <a:ext cx="8915400" cy="3777622"/>
          </a:xfrm>
        </p:spPr>
        <p:txBody>
          <a:bodyPr/>
          <a:lstStyle/>
          <a:p>
            <a:r>
              <a:rPr lang="en-VN" dirty="0"/>
              <a:t>Sau khi make up xong thì chúng ta sẽ cắt tỉa một số các góc cạnh của khuôn mặt mà lúc đầu chúng ta đã nhận diện được để tăng độ mượt của ảnh.</a:t>
            </a:r>
          </a:p>
        </p:txBody>
      </p:sp>
    </p:spTree>
    <p:extLst>
      <p:ext uri="{BB962C8B-B14F-4D97-AF65-F5344CB8AC3E}">
        <p14:creationId xmlns:p14="http://schemas.microsoft.com/office/powerpoint/2010/main" val="1462490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Logo&#10;&#10;Description automatically generated">
            <a:extLst>
              <a:ext uri="{FF2B5EF4-FFF2-40B4-BE49-F238E27FC236}">
                <a16:creationId xmlns:a16="http://schemas.microsoft.com/office/drawing/2014/main" id="{4728AF4B-4026-7040-A5B4-436E1F416365}"/>
              </a:ext>
            </a:extLst>
          </p:cNvPr>
          <p:cNvPicPr>
            <a:picLocks noGrp="1" noChangeAspect="1"/>
          </p:cNvPicPr>
          <p:nvPr>
            <p:ph idx="1"/>
          </p:nvPr>
        </p:nvPicPr>
        <p:blipFill>
          <a:blip r:embed="rId2"/>
          <a:stretch>
            <a:fillRect/>
          </a:stretch>
        </p:blipFill>
        <p:spPr>
          <a:xfrm>
            <a:off x="2522198" y="542926"/>
            <a:ext cx="8636113" cy="5126037"/>
          </a:xfrm>
        </p:spPr>
      </p:pic>
    </p:spTree>
    <p:extLst>
      <p:ext uri="{BB962C8B-B14F-4D97-AF65-F5344CB8AC3E}">
        <p14:creationId xmlns:p14="http://schemas.microsoft.com/office/powerpoint/2010/main" val="506413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ollage of a person&#10;&#10;Description automatically generated with low confidence">
            <a:extLst>
              <a:ext uri="{FF2B5EF4-FFF2-40B4-BE49-F238E27FC236}">
                <a16:creationId xmlns:a16="http://schemas.microsoft.com/office/drawing/2014/main" id="{4AF6DA4D-1C27-954D-89E0-1EBFBBB51B5B}"/>
              </a:ext>
            </a:extLst>
          </p:cNvPr>
          <p:cNvPicPr>
            <a:picLocks noGrp="1" noChangeAspect="1"/>
          </p:cNvPicPr>
          <p:nvPr>
            <p:ph idx="1"/>
          </p:nvPr>
        </p:nvPicPr>
        <p:blipFill>
          <a:blip r:embed="rId2"/>
          <a:stretch>
            <a:fillRect/>
          </a:stretch>
        </p:blipFill>
        <p:spPr>
          <a:xfrm>
            <a:off x="3228975" y="457200"/>
            <a:ext cx="7800975" cy="6015038"/>
          </a:xfrm>
        </p:spPr>
      </p:pic>
    </p:spTree>
    <p:extLst>
      <p:ext uri="{BB962C8B-B14F-4D97-AF65-F5344CB8AC3E}">
        <p14:creationId xmlns:p14="http://schemas.microsoft.com/office/powerpoint/2010/main" val="4405437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A3DFF-2041-164B-B03C-6923B81877D7}"/>
              </a:ext>
            </a:extLst>
          </p:cNvPr>
          <p:cNvSpPr>
            <a:spLocks noGrp="1"/>
          </p:cNvSpPr>
          <p:nvPr>
            <p:ph type="title"/>
          </p:nvPr>
        </p:nvSpPr>
        <p:spPr>
          <a:xfrm>
            <a:off x="2586887" y="2543175"/>
            <a:ext cx="8911687" cy="1280890"/>
          </a:xfrm>
        </p:spPr>
        <p:txBody>
          <a:bodyPr/>
          <a:lstStyle/>
          <a:p>
            <a:r>
              <a:rPr lang="en-VN" dirty="0">
                <a:solidFill>
                  <a:srgbClr val="FF0000"/>
                </a:solidFill>
              </a:rPr>
              <a:t>Thank you and have a nice day.</a:t>
            </a:r>
          </a:p>
        </p:txBody>
      </p:sp>
    </p:spTree>
    <p:extLst>
      <p:ext uri="{BB962C8B-B14F-4D97-AF65-F5344CB8AC3E}">
        <p14:creationId xmlns:p14="http://schemas.microsoft.com/office/powerpoint/2010/main" val="4269926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F9539-2132-FC45-A312-352019CC4C63}"/>
              </a:ext>
            </a:extLst>
          </p:cNvPr>
          <p:cNvSpPr>
            <a:spLocks noGrp="1"/>
          </p:cNvSpPr>
          <p:nvPr>
            <p:ph type="title"/>
          </p:nvPr>
        </p:nvSpPr>
        <p:spPr>
          <a:xfrm>
            <a:off x="2592925" y="624110"/>
            <a:ext cx="8911687" cy="656050"/>
          </a:xfrm>
        </p:spPr>
        <p:txBody>
          <a:bodyPr/>
          <a:lstStyle/>
          <a:p>
            <a:r>
              <a:rPr lang="vi-VN" dirty="0"/>
              <a:t>Giới thiệu </a:t>
            </a:r>
            <a:endParaRPr lang="en-VN" dirty="0"/>
          </a:p>
        </p:txBody>
      </p:sp>
      <p:sp>
        <p:nvSpPr>
          <p:cNvPr id="3" name="Content Placeholder 2">
            <a:extLst>
              <a:ext uri="{FF2B5EF4-FFF2-40B4-BE49-F238E27FC236}">
                <a16:creationId xmlns:a16="http://schemas.microsoft.com/office/drawing/2014/main" id="{7E3855BC-D82C-934E-AF8C-5FC9CCB6B8FD}"/>
              </a:ext>
            </a:extLst>
          </p:cNvPr>
          <p:cNvSpPr>
            <a:spLocks noGrp="1"/>
          </p:cNvSpPr>
          <p:nvPr>
            <p:ph idx="1"/>
          </p:nvPr>
        </p:nvSpPr>
        <p:spPr>
          <a:xfrm>
            <a:off x="2592925" y="1807285"/>
            <a:ext cx="8915400" cy="4631062"/>
          </a:xfrm>
        </p:spPr>
        <p:txBody>
          <a:bodyPr/>
          <a:lstStyle/>
          <a:p>
            <a:r>
              <a:rPr lang="vi-VN" dirty="0"/>
              <a:t>Trang điểm ảo là một công nghệ thú vị có thể được sử dụng để hỗ trợ cho quyết định mua mỹ phẩm, tăng cường chân dung hoặc chỉ để giải trí. </a:t>
            </a:r>
          </a:p>
          <a:p>
            <a:r>
              <a:rPr lang="vi-VN" dirty="0"/>
              <a:t>Giúp thuận tiện trong việc lựa chọn màu sắc mỹ phẩm khi không cần thử trực tiếp. </a:t>
            </a:r>
          </a:p>
          <a:p>
            <a:r>
              <a:rPr lang="vi-VN" dirty="0"/>
              <a:t>Tô son môi là phần không thể thiếu trong trang điểm. </a:t>
            </a:r>
          </a:p>
          <a:p>
            <a:r>
              <a:rPr lang="vi-VN" dirty="0"/>
              <a:t>Với bài toán tô son môi ta có:</a:t>
            </a:r>
          </a:p>
          <a:p>
            <a:r>
              <a:rPr lang="vi-VN" dirty="0"/>
              <a:t>Input:một bức ảnh chụp khuôn mặt người phụ nữ </a:t>
            </a:r>
          </a:p>
          <a:p>
            <a:r>
              <a:rPr lang="vi-VN" dirty="0"/>
              <a:t>Output:Bức ảnh sau khi đã được đổi màu son môi </a:t>
            </a:r>
          </a:p>
          <a:p>
            <a:endParaRPr lang="en-VN" dirty="0"/>
          </a:p>
        </p:txBody>
      </p:sp>
    </p:spTree>
    <p:extLst>
      <p:ext uri="{BB962C8B-B14F-4D97-AF65-F5344CB8AC3E}">
        <p14:creationId xmlns:p14="http://schemas.microsoft.com/office/powerpoint/2010/main" val="1903099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application&#10;&#10;Description automatically generated">
            <a:extLst>
              <a:ext uri="{FF2B5EF4-FFF2-40B4-BE49-F238E27FC236}">
                <a16:creationId xmlns:a16="http://schemas.microsoft.com/office/drawing/2014/main" id="{801D928A-2280-C24B-B764-F913B787372D}"/>
              </a:ext>
            </a:extLst>
          </p:cNvPr>
          <p:cNvPicPr>
            <a:picLocks noGrp="1" noChangeAspect="1"/>
          </p:cNvPicPr>
          <p:nvPr>
            <p:ph idx="1"/>
          </p:nvPr>
        </p:nvPicPr>
        <p:blipFill>
          <a:blip r:embed="rId2"/>
          <a:stretch>
            <a:fillRect/>
          </a:stretch>
        </p:blipFill>
        <p:spPr>
          <a:xfrm>
            <a:off x="2433938" y="285750"/>
            <a:ext cx="9286872" cy="5943599"/>
          </a:xfrm>
        </p:spPr>
      </p:pic>
    </p:spTree>
    <p:extLst>
      <p:ext uri="{BB962C8B-B14F-4D97-AF65-F5344CB8AC3E}">
        <p14:creationId xmlns:p14="http://schemas.microsoft.com/office/powerpoint/2010/main" val="1756748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3925D-5BFA-254E-8F0A-E2D6EB4EB067}"/>
              </a:ext>
            </a:extLst>
          </p:cNvPr>
          <p:cNvSpPr>
            <a:spLocks noGrp="1"/>
          </p:cNvSpPr>
          <p:nvPr>
            <p:ph type="title"/>
          </p:nvPr>
        </p:nvSpPr>
        <p:spPr/>
        <p:txBody>
          <a:bodyPr/>
          <a:lstStyle/>
          <a:p>
            <a:r>
              <a:rPr lang="vi-VN" dirty="0"/>
              <a:t>Tầm quan trọng của bài toán</a:t>
            </a:r>
            <a:endParaRPr lang="en-VN" dirty="0"/>
          </a:p>
        </p:txBody>
      </p:sp>
      <p:sp>
        <p:nvSpPr>
          <p:cNvPr id="3" name="Content Placeholder 2">
            <a:extLst>
              <a:ext uri="{FF2B5EF4-FFF2-40B4-BE49-F238E27FC236}">
                <a16:creationId xmlns:a16="http://schemas.microsoft.com/office/drawing/2014/main" id="{FF7147EA-04F7-504D-B4F2-0D5707DF28F5}"/>
              </a:ext>
            </a:extLst>
          </p:cNvPr>
          <p:cNvSpPr>
            <a:spLocks noGrp="1"/>
          </p:cNvSpPr>
          <p:nvPr>
            <p:ph idx="1"/>
          </p:nvPr>
        </p:nvSpPr>
        <p:spPr>
          <a:xfrm>
            <a:off x="2589212" y="1264555"/>
            <a:ext cx="8915400" cy="3777622"/>
          </a:xfrm>
        </p:spPr>
        <p:txBody>
          <a:bodyPr/>
          <a:lstStyle/>
          <a:p>
            <a:r>
              <a:rPr lang="vi-VN" dirty="0"/>
              <a:t>Giải quyết được bài toán nhằm cung cấp một giải pháp trong việc phát hiện khuôn mặt nói chung và trang điểm ảo nói riêng. </a:t>
            </a:r>
          </a:p>
          <a:p>
            <a:r>
              <a:rPr lang="vi-VN" dirty="0"/>
              <a:t>Phục vụ cho nhu cầu trang điểm của cá nhân cũng như cung cấp thêm tiện ích cho các cửa hàng bán đồ trang điểm,mỹ phẩm,.v.v... </a:t>
            </a:r>
          </a:p>
          <a:p>
            <a:endParaRPr lang="en-VN" dirty="0"/>
          </a:p>
        </p:txBody>
      </p:sp>
    </p:spTree>
    <p:extLst>
      <p:ext uri="{BB962C8B-B14F-4D97-AF65-F5344CB8AC3E}">
        <p14:creationId xmlns:p14="http://schemas.microsoft.com/office/powerpoint/2010/main" val="1507138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8DE77-325F-1848-8928-DE818C035A7D}"/>
              </a:ext>
            </a:extLst>
          </p:cNvPr>
          <p:cNvSpPr>
            <a:spLocks noGrp="1"/>
          </p:cNvSpPr>
          <p:nvPr>
            <p:ph type="title"/>
          </p:nvPr>
        </p:nvSpPr>
        <p:spPr/>
        <p:txBody>
          <a:bodyPr/>
          <a:lstStyle/>
          <a:p>
            <a:r>
              <a:rPr lang="vi-VN" dirty="0"/>
              <a:t>Các công việc cần giải quyết </a:t>
            </a:r>
            <a:br>
              <a:rPr lang="vi-VN" dirty="0"/>
            </a:br>
            <a:endParaRPr lang="en-VN" dirty="0"/>
          </a:p>
        </p:txBody>
      </p:sp>
      <p:sp>
        <p:nvSpPr>
          <p:cNvPr id="3" name="Content Placeholder 2">
            <a:extLst>
              <a:ext uri="{FF2B5EF4-FFF2-40B4-BE49-F238E27FC236}">
                <a16:creationId xmlns:a16="http://schemas.microsoft.com/office/drawing/2014/main" id="{19EAB61F-E359-0147-82E5-7B064826D1D5}"/>
              </a:ext>
            </a:extLst>
          </p:cNvPr>
          <p:cNvSpPr>
            <a:spLocks noGrp="1"/>
          </p:cNvSpPr>
          <p:nvPr>
            <p:ph idx="1"/>
          </p:nvPr>
        </p:nvSpPr>
        <p:spPr/>
        <p:txBody>
          <a:bodyPr/>
          <a:lstStyle/>
          <a:p>
            <a:r>
              <a:rPr lang="vi-VN" dirty="0"/>
              <a:t>Phát hiện và khoanh vùng khuôn mặt </a:t>
            </a:r>
          </a:p>
          <a:p>
            <a:r>
              <a:rPr lang="vi-VN" dirty="0"/>
              <a:t>Phát hiện vùng môi</a:t>
            </a:r>
          </a:p>
          <a:p>
            <a:r>
              <a:rPr lang="vi-VN" dirty="0"/>
              <a:t>Đổi màu son môi </a:t>
            </a:r>
          </a:p>
          <a:p>
            <a:endParaRPr lang="en-VN" dirty="0"/>
          </a:p>
        </p:txBody>
      </p:sp>
    </p:spTree>
    <p:extLst>
      <p:ext uri="{BB962C8B-B14F-4D97-AF65-F5344CB8AC3E}">
        <p14:creationId xmlns:p14="http://schemas.microsoft.com/office/powerpoint/2010/main" val="3233459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 scatter chart&#10;&#10;Description automatically generated">
            <a:extLst>
              <a:ext uri="{FF2B5EF4-FFF2-40B4-BE49-F238E27FC236}">
                <a16:creationId xmlns:a16="http://schemas.microsoft.com/office/drawing/2014/main" id="{7338CB21-E71E-5F41-938D-7B9A94F0C0EC}"/>
              </a:ext>
            </a:extLst>
          </p:cNvPr>
          <p:cNvPicPr>
            <a:picLocks noGrp="1" noChangeAspect="1"/>
          </p:cNvPicPr>
          <p:nvPr>
            <p:ph idx="1"/>
          </p:nvPr>
        </p:nvPicPr>
        <p:blipFill>
          <a:blip r:embed="rId2"/>
          <a:stretch>
            <a:fillRect/>
          </a:stretch>
        </p:blipFill>
        <p:spPr>
          <a:xfrm>
            <a:off x="2185988" y="-19583"/>
            <a:ext cx="9544050" cy="6534683"/>
          </a:xfrm>
        </p:spPr>
      </p:pic>
    </p:spTree>
    <p:extLst>
      <p:ext uri="{BB962C8B-B14F-4D97-AF65-F5344CB8AC3E}">
        <p14:creationId xmlns:p14="http://schemas.microsoft.com/office/powerpoint/2010/main" val="610020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10;&#10;Description automatically generated">
            <a:extLst>
              <a:ext uri="{FF2B5EF4-FFF2-40B4-BE49-F238E27FC236}">
                <a16:creationId xmlns:a16="http://schemas.microsoft.com/office/drawing/2014/main" id="{07791E43-35A7-8346-B202-218358E777B0}"/>
              </a:ext>
            </a:extLst>
          </p:cNvPr>
          <p:cNvPicPr>
            <a:picLocks noGrp="1" noChangeAspect="1"/>
          </p:cNvPicPr>
          <p:nvPr>
            <p:ph idx="1"/>
          </p:nvPr>
        </p:nvPicPr>
        <p:blipFill>
          <a:blip r:embed="rId2"/>
          <a:stretch>
            <a:fillRect/>
          </a:stretch>
        </p:blipFill>
        <p:spPr>
          <a:xfrm>
            <a:off x="1614488" y="157161"/>
            <a:ext cx="10158412" cy="6043613"/>
          </a:xfrm>
        </p:spPr>
      </p:pic>
    </p:spTree>
    <p:extLst>
      <p:ext uri="{BB962C8B-B14F-4D97-AF65-F5344CB8AC3E}">
        <p14:creationId xmlns:p14="http://schemas.microsoft.com/office/powerpoint/2010/main" val="1851209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B537E-D446-B549-BDC2-96AA27874769}"/>
              </a:ext>
            </a:extLst>
          </p:cNvPr>
          <p:cNvSpPr>
            <a:spLocks noGrp="1"/>
          </p:cNvSpPr>
          <p:nvPr>
            <p:ph type="title"/>
          </p:nvPr>
        </p:nvSpPr>
        <p:spPr/>
        <p:txBody>
          <a:bodyPr/>
          <a:lstStyle/>
          <a:p>
            <a:r>
              <a:rPr lang="vi-VN" dirty="0"/>
              <a:t>Facial Alignment(Căn chỉnh khuôn mặt) </a:t>
            </a:r>
            <a:endParaRPr lang="en-VN" dirty="0"/>
          </a:p>
        </p:txBody>
      </p:sp>
      <p:sp>
        <p:nvSpPr>
          <p:cNvPr id="3" name="Content Placeholder 2">
            <a:extLst>
              <a:ext uri="{FF2B5EF4-FFF2-40B4-BE49-F238E27FC236}">
                <a16:creationId xmlns:a16="http://schemas.microsoft.com/office/drawing/2014/main" id="{497559C3-82C2-4F4B-9E31-7CBB4F7F2E4A}"/>
              </a:ext>
            </a:extLst>
          </p:cNvPr>
          <p:cNvSpPr>
            <a:spLocks noGrp="1"/>
          </p:cNvSpPr>
          <p:nvPr>
            <p:ph idx="1"/>
          </p:nvPr>
        </p:nvSpPr>
        <p:spPr/>
        <p:txBody>
          <a:bodyPr/>
          <a:lstStyle/>
          <a:p>
            <a:r>
              <a:rPr lang="vi-VN" dirty="0"/>
              <a:t>Căn chỉnh khuôn mặt là một công nghệ thị giác máy tính để xác định cấu trúc hình học của khuôn mặt người trong hình ảnh kỹ thuật số. Với vị trí và kích thước của khuôn mặt, nó sẽ tự động xác định hình dạng của các thành phần khuôn mặt như mắt và mũi. </a:t>
            </a:r>
          </a:p>
          <a:p>
            <a:r>
              <a:rPr lang="vi-VN" dirty="0"/>
              <a:t>Sử dụng </a:t>
            </a:r>
            <a:r>
              <a:rPr lang="vi-VN"/>
              <a:t>Delaunay Triangulation</a:t>
            </a:r>
            <a:endParaRPr lang="vi-VN" dirty="0"/>
          </a:p>
        </p:txBody>
      </p:sp>
    </p:spTree>
    <p:extLst>
      <p:ext uri="{BB962C8B-B14F-4D97-AF65-F5344CB8AC3E}">
        <p14:creationId xmlns:p14="http://schemas.microsoft.com/office/powerpoint/2010/main" val="1628561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Shape&#10;&#10;Description automatically generated with low confidence">
            <a:extLst>
              <a:ext uri="{FF2B5EF4-FFF2-40B4-BE49-F238E27FC236}">
                <a16:creationId xmlns:a16="http://schemas.microsoft.com/office/drawing/2014/main" id="{6D190FF1-55A8-0A49-A60E-F66DABE15081}"/>
              </a:ext>
            </a:extLst>
          </p:cNvPr>
          <p:cNvPicPr>
            <a:picLocks noGrp="1" noChangeAspect="1"/>
          </p:cNvPicPr>
          <p:nvPr>
            <p:ph idx="1"/>
          </p:nvPr>
        </p:nvPicPr>
        <p:blipFill>
          <a:blip r:embed="rId2"/>
          <a:stretch>
            <a:fillRect/>
          </a:stretch>
        </p:blipFill>
        <p:spPr>
          <a:xfrm>
            <a:off x="2957513" y="271463"/>
            <a:ext cx="7558087" cy="6586537"/>
          </a:xfrm>
        </p:spPr>
      </p:pic>
    </p:spTree>
    <p:extLst>
      <p:ext uri="{BB962C8B-B14F-4D97-AF65-F5344CB8AC3E}">
        <p14:creationId xmlns:p14="http://schemas.microsoft.com/office/powerpoint/2010/main" val="82229648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164</TotalTime>
  <Words>756</Words>
  <Application>Microsoft Macintosh PowerPoint</Application>
  <PresentationFormat>Widescreen</PresentationFormat>
  <Paragraphs>35</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Century Gothic</vt:lpstr>
      <vt:lpstr>Tahoma</vt:lpstr>
      <vt:lpstr>Times</vt:lpstr>
      <vt:lpstr>Wingdings 3</vt:lpstr>
      <vt:lpstr>Wisp</vt:lpstr>
      <vt:lpstr>ĐỒ ÁN MÔN HỌC XỬ LÝ ẢNH VÀ ỨNG DỤNG</vt:lpstr>
      <vt:lpstr>Giới thiệu </vt:lpstr>
      <vt:lpstr>PowerPoint Presentation</vt:lpstr>
      <vt:lpstr>Tầm quan trọng của bài toán</vt:lpstr>
      <vt:lpstr>Các công việc cần giải quyết  </vt:lpstr>
      <vt:lpstr>PowerPoint Presentation</vt:lpstr>
      <vt:lpstr>PowerPoint Presentation</vt:lpstr>
      <vt:lpstr>Facial Alignment(Căn chỉnh khuôn mặt) </vt:lpstr>
      <vt:lpstr>PowerPoint Presentation</vt:lpstr>
      <vt:lpstr>Layer Decomposition and Masking(Phân rã lớp và mặt nạ)  </vt:lpstr>
      <vt:lpstr>PowerPoint Presentation</vt:lpstr>
      <vt:lpstr>Color and Detail Transfer(Chuyển màu và chi tiết)  </vt:lpstr>
      <vt:lpstr>PowerPoint Presentation</vt:lpstr>
      <vt:lpstr>Lip makeup(đổi màu son môi)  </vt:lpstr>
      <vt:lpstr>PowerPoint Presentation</vt:lpstr>
      <vt:lpstr>Reducing sharp edges  </vt:lpstr>
      <vt:lpstr>PowerPoint Presentation</vt:lpstr>
      <vt:lpstr>PowerPoint Presentation</vt:lpstr>
      <vt:lpstr>Thank you and have a nice day.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MÔN HỌC XỬ LÝ ẢNH VÀ ỨNG DỤNG</dc:title>
  <dc:creator>TRẦN KHÁNH HÀ</dc:creator>
  <cp:lastModifiedBy>TRẦN KHÁNH HÀ</cp:lastModifiedBy>
  <cp:revision>3</cp:revision>
  <dcterms:created xsi:type="dcterms:W3CDTF">2020-12-24T05:11:34Z</dcterms:created>
  <dcterms:modified xsi:type="dcterms:W3CDTF">2020-12-24T07:56:17Z</dcterms:modified>
</cp:coreProperties>
</file>

<file path=docProps/thumbnail.jpeg>
</file>